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9"/>
  </p:notesMasterIdLst>
  <p:sldIdLst>
    <p:sldId id="557" r:id="rId3"/>
    <p:sldId id="611" r:id="rId4"/>
    <p:sldId id="612" r:id="rId5"/>
    <p:sldId id="613" r:id="rId6"/>
    <p:sldId id="614" r:id="rId7"/>
    <p:sldId id="587" r:id="rId8"/>
    <p:sldId id="605" r:id="rId9"/>
    <p:sldId id="615" r:id="rId10"/>
    <p:sldId id="589" r:id="rId11"/>
    <p:sldId id="333" r:id="rId12"/>
    <p:sldId id="560" r:id="rId13"/>
    <p:sldId id="616" r:id="rId14"/>
    <p:sldId id="544" r:id="rId15"/>
    <p:sldId id="520" r:id="rId16"/>
    <p:sldId id="529" r:id="rId17"/>
    <p:sldId id="598" r:id="rId18"/>
    <p:sldId id="591" r:id="rId19"/>
    <p:sldId id="597" r:id="rId20"/>
    <p:sldId id="607" r:id="rId21"/>
    <p:sldId id="526" r:id="rId22"/>
    <p:sldId id="546" r:id="rId23"/>
    <p:sldId id="527" r:id="rId24"/>
    <p:sldId id="606" r:id="rId25"/>
    <p:sldId id="537" r:id="rId26"/>
    <p:sldId id="536" r:id="rId27"/>
    <p:sldId id="601" r:id="rId28"/>
    <p:sldId id="600" r:id="rId29"/>
    <p:sldId id="603" r:id="rId30"/>
    <p:sldId id="602" r:id="rId31"/>
    <p:sldId id="599" r:id="rId32"/>
    <p:sldId id="596" r:id="rId33"/>
    <p:sldId id="608" r:id="rId34"/>
    <p:sldId id="609" r:id="rId35"/>
    <p:sldId id="610" r:id="rId36"/>
    <p:sldId id="542" r:id="rId37"/>
    <p:sldId id="293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A21619"/>
    <a:srgbClr val="A9171A"/>
    <a:srgbClr val="841215"/>
    <a:srgbClr val="CC6600"/>
    <a:srgbClr val="99CCFF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noProof="0" smtClean="0"/>
              <a:t>Haga clic para modificar el estilo de texto del patrón</a:t>
            </a:r>
          </a:p>
          <a:p>
            <a:pPr lvl="1"/>
            <a:r>
              <a:rPr lang="eu-ES" noProof="0" smtClean="0"/>
              <a:t>Segundo nivel</a:t>
            </a:r>
          </a:p>
          <a:p>
            <a:pPr lvl="2"/>
            <a:r>
              <a:rPr lang="eu-ES" noProof="0" smtClean="0"/>
              <a:t>Tercer nivel</a:t>
            </a:r>
          </a:p>
          <a:p>
            <a:pPr lvl="3"/>
            <a:r>
              <a:rPr lang="eu-ES" noProof="0" smtClean="0"/>
              <a:t>Cuarto nivel</a:t>
            </a:r>
          </a:p>
          <a:p>
            <a:pPr lvl="4"/>
            <a:r>
              <a:rPr lang="eu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15BDA08-A15F-42E2-9E73-6F8E0FFF0C8A}" type="slidenum">
              <a:rPr lang="eu-ES"/>
              <a:pPr>
                <a:defRPr/>
              </a:pPr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71011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26D80-3806-4D85-A7A1-A3687837C310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297B-28F7-43E9-867F-E9EC2C68EC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6818-3007-40F3-8BE0-8B2AC35B10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0084-1F4F-4B65-98CE-F77F92DC23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697B-82BF-4E27-93BD-79A5F8B0ED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2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40E4-D575-4F99-A7DC-6E734518703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5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42E-6464-4F9D-85C0-CEB782D4D3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4331-6B87-4D18-8963-6689397B81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213B-C2DF-4FCD-B597-0FF5F5378D9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8A4C-E5B2-4A11-8EB1-BA3C5E930B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6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AA9F-37E0-4ADF-B081-C7AD52C38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29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36D9-E492-4625-AD31-BD6156B207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D0F5-59AE-4A51-AF85-25F6A80AA2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E2AA-F848-4E93-B3FD-BF6EDA59F0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8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FD48-F53B-4E2A-8D6D-80B20DF8D26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6146-FB38-4D3B-9D92-98A1656314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7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70968-4351-4E7F-90D1-F0A4D6E0A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D7A5-7285-48E1-B5EC-F1FBBCE8FB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4008-6741-4E8C-8BCD-42CE99B61C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59BB-5D5F-47CE-9DF3-800CF886EE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8217-2812-4723-A622-6332B981C5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105A-0915-45EF-9E4A-0E5F893E52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A44-CD71-4A9E-931F-A6278E2F42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alpha val="89000"/>
              </a:srgbClr>
            </a:gs>
            <a:gs pos="53000">
              <a:schemeClr val="accent3">
                <a:lumMod val="85000"/>
              </a:schemeClr>
            </a:gs>
            <a:gs pos="83000">
              <a:schemeClr val="accent2">
                <a:lumMod val="75000"/>
                <a:alpha val="78000"/>
              </a:schemeClr>
            </a:gs>
            <a:gs pos="100000">
              <a:srgbClr val="33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684F1E0C-0424-4959-8698-0591866C88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D3BB80B3-9254-4784-9747-233832E2CD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martodaj@gmail.com" TargetMode="Externa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23019" y="328781"/>
            <a:ext cx="39243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Los 7 </a:t>
            </a: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Pecados </a:t>
            </a: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Capitales </a:t>
            </a: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(EE.EE. </a:t>
            </a:r>
            <a:r>
              <a:rPr lang="es-ES" sz="3200" u="sng" dirty="0">
                <a:solidFill>
                  <a:schemeClr val="bg1"/>
                </a:solidFill>
                <a:latin typeface="Tahoma" pitchFamily="34" charset="0"/>
              </a:rPr>
              <a:t>d</a:t>
            </a:r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e S. Ignacio de Loyola: </a:t>
            </a:r>
          </a:p>
          <a:p>
            <a:pPr algn="ctr" eaLnBrk="1" hangingPunct="1"/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1er Modo de Orar)</a:t>
            </a:r>
            <a:r>
              <a:rPr lang="es-E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E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3315" name="Picture 3" descr="E:\1 Respaldo 23 sept 10\Imágenes para Ejercicios\Jesús te ll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E:\1 Respaldo 23 sept 10\Imágenes para Ejercicios\Diab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052513"/>
            <a:ext cx="460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896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1266" name="Text Box 2050"/>
          <p:cNvSpPr txBox="1">
            <a:spLocks noChangeArrowheads="1"/>
          </p:cNvSpPr>
          <p:nvPr/>
        </p:nvSpPr>
        <p:spPr bwMode="auto">
          <a:xfrm>
            <a:off x="251520" y="188640"/>
            <a:ext cx="44644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s-E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3 – </a:t>
            </a:r>
            <a:r>
              <a:rPr lang="es-E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Tema de Hoy</a:t>
            </a:r>
          </a:p>
          <a:p>
            <a:pPr marL="914400" indent="-914400" algn="ctr">
              <a:defRPr/>
            </a:pPr>
            <a:endParaRPr lang="es-E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endParaRPr lang="es-E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Los 7 Pecados </a:t>
            </a:r>
          </a:p>
          <a:p>
            <a:pPr marL="914400" indent="-914400" algn="ctr">
              <a:defRPr/>
            </a:pPr>
            <a:endParaRPr lang="es-E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Capitales</a:t>
            </a:r>
            <a:endParaRPr lang="es-E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pic>
        <p:nvPicPr>
          <p:cNvPr id="4" name="3 Imagen" descr="sandalias-jesc3ba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2536056" cy="3312368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5" name="4 Imagen" descr="vocacion_discipu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048000" cy="2162175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4105275" cy="30972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endParaRPr lang="es-VE" sz="3600" kern="10">
              <a:ln w="9525">
                <a:round/>
                <a:headEnd/>
                <a:tailEnd/>
              </a:ln>
              <a:solidFill>
                <a:srgbClr val="00FF00">
                  <a:alpha val="98822"/>
                </a:srgbClr>
              </a:solidFill>
              <a:latin typeface="Arial Black"/>
            </a:endParaRPr>
          </a:p>
        </p:txBody>
      </p:sp>
      <p:sp>
        <p:nvSpPr>
          <p:cNvPr id="16389" name="4 Rectángulo"/>
          <p:cNvSpPr>
            <a:spLocks noChangeArrowheads="1"/>
          </p:cNvSpPr>
          <p:nvPr/>
        </p:nvSpPr>
        <p:spPr bwMode="auto">
          <a:xfrm>
            <a:off x="-1" y="42863"/>
            <a:ext cx="8460433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u-ES" sz="4000" b="1" u="sng" dirty="0">
                <a:solidFill>
                  <a:schemeClr val="bg1"/>
                </a:solidFill>
                <a:latin typeface="Tahoma" pitchFamily="34" charset="0"/>
              </a:rPr>
              <a:t>4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b="1" u="sng" dirty="0">
                <a:solidFill>
                  <a:schemeClr val="bg1"/>
                </a:solidFill>
                <a:latin typeface="Tahoma" pitchFamily="34" charset="0"/>
              </a:rPr>
              <a:t>– </a:t>
            </a:r>
            <a:r>
              <a:rPr lang="eu-ES" sz="4000" b="1" u="sng" dirty="0" err="1" smtClean="0">
                <a:solidFill>
                  <a:schemeClr val="bg1"/>
                </a:solidFill>
                <a:latin typeface="Tahoma" pitchFamily="34" charset="0"/>
              </a:rPr>
              <a:t>Composición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de </a:t>
            </a:r>
            <a:r>
              <a:rPr lang="eu-ES" sz="4000" b="1" u="sng" dirty="0" err="1" smtClean="0">
                <a:solidFill>
                  <a:schemeClr val="bg1"/>
                </a:solidFill>
                <a:latin typeface="Tahoma" pitchFamily="34" charset="0"/>
              </a:rPr>
              <a:t>lugar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u-ES" sz="3200" dirty="0" err="1" smtClean="0">
                <a:solidFill>
                  <a:schemeClr val="bg1"/>
                </a:solidFill>
                <a:latin typeface="Tahoma" pitchFamily="34" charset="0"/>
              </a:rPr>
              <a:t>Cuadro</a:t>
            </a:r>
            <a:r>
              <a:rPr lang="eu-ES" sz="3200" dirty="0" smtClean="0">
                <a:solidFill>
                  <a:schemeClr val="bg1"/>
                </a:solidFill>
                <a:latin typeface="Tahoma" pitchFamily="34" charset="0"/>
              </a:rPr>
              <a:t> de “</a:t>
            </a:r>
            <a:r>
              <a:rPr lang="eu-ES" sz="3200" dirty="0" err="1" smtClean="0">
                <a:solidFill>
                  <a:schemeClr val="bg1"/>
                </a:solidFill>
                <a:latin typeface="Tahoma" pitchFamily="34" charset="0"/>
              </a:rPr>
              <a:t>El</a:t>
            </a:r>
            <a:r>
              <a:rPr lang="eu-E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3200" dirty="0" err="1" smtClean="0">
                <a:solidFill>
                  <a:schemeClr val="bg1"/>
                </a:solidFill>
                <a:latin typeface="Tahoma" pitchFamily="34" charset="0"/>
              </a:rPr>
              <a:t>Infierno</a:t>
            </a:r>
            <a:r>
              <a:rPr lang="eu-ES" sz="3200" dirty="0" smtClean="0">
                <a:solidFill>
                  <a:schemeClr val="bg1"/>
                </a:solidFill>
                <a:latin typeface="Tahoma" pitchFamily="34" charset="0"/>
              </a:rPr>
              <a:t>” </a:t>
            </a:r>
            <a:r>
              <a:rPr lang="eu-ES" sz="3200" dirty="0" err="1" smtClean="0">
                <a:solidFill>
                  <a:schemeClr val="bg1"/>
                </a:solidFill>
                <a:latin typeface="Tahoma" pitchFamily="34" charset="0"/>
              </a:rPr>
              <a:t>en</a:t>
            </a:r>
            <a:r>
              <a:rPr lang="eu-ES" sz="3200" dirty="0" smtClean="0">
                <a:solidFill>
                  <a:schemeClr val="bg1"/>
                </a:solidFill>
                <a:latin typeface="Tahoma" pitchFamily="34" charset="0"/>
              </a:rPr>
              <a:t> la </a:t>
            </a:r>
            <a:r>
              <a:rPr lang="eu-ES" sz="3200" dirty="0" err="1" smtClean="0">
                <a:solidFill>
                  <a:schemeClr val="bg1"/>
                </a:solidFill>
                <a:latin typeface="Tahoma" pitchFamily="34" charset="0"/>
              </a:rPr>
              <a:t>Iglesia</a:t>
            </a:r>
            <a:r>
              <a:rPr lang="eu-ES" sz="3200" dirty="0" smtClean="0">
                <a:solidFill>
                  <a:schemeClr val="bg1"/>
                </a:solidFill>
                <a:latin typeface="Tahoma" pitchFamily="34" charset="0"/>
              </a:rPr>
              <a:t> Jesuita de Quito. </a:t>
            </a:r>
            <a:r>
              <a:rPr lang="eu-ES" sz="3200" dirty="0" err="1" smtClean="0">
                <a:solidFill>
                  <a:schemeClr val="bg1"/>
                </a:solidFill>
                <a:latin typeface="Tahoma" pitchFamily="34" charset="0"/>
              </a:rPr>
              <a:t>Aparecen</a:t>
            </a:r>
            <a:r>
              <a:rPr lang="eu-E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3200" dirty="0" err="1" smtClean="0">
                <a:solidFill>
                  <a:schemeClr val="bg1"/>
                </a:solidFill>
                <a:latin typeface="Tahoma" pitchFamily="34" charset="0"/>
              </a:rPr>
              <a:t>los</a:t>
            </a:r>
            <a:r>
              <a:rPr lang="eu-ES" sz="3200" dirty="0" smtClean="0">
                <a:solidFill>
                  <a:schemeClr val="bg1"/>
                </a:solidFill>
                <a:latin typeface="Tahoma" pitchFamily="34" charset="0"/>
              </a:rPr>
              <a:t> 7 </a:t>
            </a:r>
            <a:r>
              <a:rPr lang="eu-ES" sz="3200" dirty="0" err="1" smtClean="0">
                <a:solidFill>
                  <a:schemeClr val="bg1"/>
                </a:solidFill>
                <a:latin typeface="Tahoma" pitchFamily="34" charset="0"/>
              </a:rPr>
              <a:t>Pecados</a:t>
            </a:r>
            <a:r>
              <a:rPr lang="eu-E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3200" dirty="0" err="1" smtClean="0">
                <a:solidFill>
                  <a:schemeClr val="bg1"/>
                </a:solidFill>
                <a:latin typeface="Tahoma" pitchFamily="34" charset="0"/>
              </a:rPr>
              <a:t>Capitales</a:t>
            </a:r>
            <a:endParaRPr lang="eu-ES" sz="3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1850"/>
            <a:ext cx="7776864" cy="432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443874"/>
      </p:ext>
    </p:extLst>
  </p:cSld>
  <p:clrMapOvr>
    <a:masterClrMapping/>
  </p:clrMapOvr>
  <p:transition>
    <p:sndAc>
      <p:stSnd loop="1">
        <p:snd r:embed="rId2" name="Track 08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3314" name="Text Box 2050"/>
          <p:cNvSpPr txBox="1">
            <a:spLocks noChangeArrowheads="1"/>
          </p:cNvSpPr>
          <p:nvPr/>
        </p:nvSpPr>
        <p:spPr bwMode="auto">
          <a:xfrm>
            <a:off x="251520" y="332656"/>
            <a:ext cx="81369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u-E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5 – </a:t>
            </a:r>
            <a:r>
              <a:rPr lang="eu-ES" sz="4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Petición</a:t>
            </a:r>
            <a:endParaRPr lang="eu-E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1ª -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Dame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conocimiento</a:t>
            </a: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de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mis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faltas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contra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los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Mandamientos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defRPr/>
            </a:pP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excusamos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defRPr/>
            </a:pP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justificamos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defRPr/>
            </a:pP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No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reconocemos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pecadores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defRPr/>
            </a:pP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¿Cuál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el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Mandamiento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que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más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quebranto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?</a:t>
            </a:r>
          </a:p>
        </p:txBody>
      </p:sp>
      <p:grpSp>
        <p:nvGrpSpPr>
          <p:cNvPr id="2" name="5 Grupo"/>
          <p:cNvGrpSpPr/>
          <p:nvPr/>
        </p:nvGrpSpPr>
        <p:grpSpPr>
          <a:xfrm>
            <a:off x="5220072" y="908719"/>
            <a:ext cx="3600400" cy="3825141"/>
            <a:chOff x="4788024" y="908720"/>
            <a:chExt cx="3600400" cy="5049540"/>
          </a:xfrm>
          <a:scene3d>
            <a:camera prst="perspectiveContrastingLeftFacing">
              <a:rot lat="24914" lon="2673334" rev="21390284"/>
            </a:camera>
            <a:lightRig rig="threePt" dir="t"/>
          </a:scene3d>
        </p:grpSpPr>
        <p:pic>
          <p:nvPicPr>
            <p:cNvPr id="4" name="3 Imagen" descr="SantaTeresita02.jpg"/>
            <p:cNvPicPr>
              <a:picLocks noChangeAspect="1"/>
            </p:cNvPicPr>
            <p:nvPr/>
          </p:nvPicPr>
          <p:blipFill>
            <a:blip r:embed="rId2" cstate="print">
              <a:lum contrast="26000"/>
            </a:blip>
            <a:stretch>
              <a:fillRect/>
            </a:stretch>
          </p:blipFill>
          <p:spPr>
            <a:xfrm>
              <a:off x="5004048" y="908720"/>
              <a:ext cx="3141238" cy="5049540"/>
            </a:xfrm>
            <a:prstGeom prst="rect">
              <a:avLst/>
            </a:prstGeom>
            <a:ln w="88900" cap="sq" cmpd="thickThin">
              <a:solidFill>
                <a:srgbClr val="9966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slope"/>
            </a:sp3d>
          </p:spPr>
        </p:pic>
        <p:sp>
          <p:nvSpPr>
            <p:cNvPr id="5" name="4 CuadroTexto"/>
            <p:cNvSpPr txBox="1"/>
            <p:nvPr/>
          </p:nvSpPr>
          <p:spPr>
            <a:xfrm>
              <a:off x="4788024" y="5085184"/>
              <a:ext cx="3600400" cy="830997"/>
            </a:xfrm>
            <a:prstGeom prst="rect">
              <a:avLst/>
            </a:prstGeom>
            <a:noFill/>
            <a:sp3d>
              <a:bevelT prst="slop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V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Segoe Print" pitchFamily="2" charset="0"/>
                </a:rPr>
                <a:t>No quiero ser Santa </a:t>
              </a:r>
            </a:p>
            <a:p>
              <a:pPr algn="ctr">
                <a:defRPr/>
              </a:pPr>
              <a:r>
                <a:rPr lang="es-V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Segoe Print" pitchFamily="2" charset="0"/>
                </a:rPr>
                <a:t>a medias….!</a:t>
              </a:r>
              <a:endParaRPr lang="es-VE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4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2ª - Ayúdame a corregirme</a:t>
            </a:r>
          </a:p>
          <a:p>
            <a:pPr eaLnBrk="1" hangingPunct="1"/>
            <a:endParaRPr lang="es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3ª - Te pido entender que los Mandamientos son razonables e importantes.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No son caprichos.</a:t>
            </a:r>
          </a:p>
        </p:txBody>
      </p:sp>
    </p:spTree>
    <p:extLst>
      <p:ext uri="{BB962C8B-B14F-4D97-AF65-F5344CB8AC3E}">
        <p14:creationId xmlns:p14="http://schemas.microsoft.com/office/powerpoint/2010/main" val="30061527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4ª -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pueda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guardar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tus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Mandamientos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por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puro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amor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tuyo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no para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quedar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bien.</a:t>
            </a:r>
          </a:p>
        </p:txBody>
      </p:sp>
    </p:spTree>
    <p:extLst>
      <p:ext uri="{BB962C8B-B14F-4D97-AF65-F5344CB8AC3E}">
        <p14:creationId xmlns:p14="http://schemas.microsoft.com/office/powerpoint/2010/main" val="2799792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911514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6 -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Puntos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: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“Para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mejor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conocer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faltas…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mírense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sus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contrarios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siete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virtudes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para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adquirirlas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.” (EE 245)</a:t>
            </a:r>
          </a:p>
          <a:p>
            <a:pPr marL="685800" indent="-685800" eaLnBrk="1" hangingPunct="1">
              <a:buFontTx/>
              <a:buChar char="-"/>
            </a:pPr>
            <a:endParaRPr lang="eu-ES" sz="40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Si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pecado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habitual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se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debe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suplantar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por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una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virtud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como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hábito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o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actitud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40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050"/>
          <p:cNvSpPr txBox="1">
            <a:spLocks noChangeArrowheads="1"/>
          </p:cNvSpPr>
          <p:nvPr/>
        </p:nvSpPr>
        <p:spPr bwMode="auto">
          <a:xfrm>
            <a:off x="0" y="685800"/>
            <a:ext cx="197961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3600">
                <a:solidFill>
                  <a:srgbClr val="FFFFFF"/>
                </a:solidFill>
                <a:latin typeface="Tahoma" pitchFamily="34" charset="0"/>
              </a:rPr>
              <a:t>Pecados</a:t>
            </a:r>
          </a:p>
          <a:p>
            <a:pPr eaLnBrk="1" hangingPunct="1"/>
            <a:r>
              <a:rPr lang="es-ES" altLang="es-ES" sz="3600">
                <a:solidFill>
                  <a:srgbClr val="FFFFFF"/>
                </a:solidFill>
                <a:latin typeface="Tahoma" pitchFamily="34" charset="0"/>
              </a:rPr>
              <a:t>Capitale</a:t>
            </a:r>
            <a:r>
              <a:rPr lang="es-ES" altLang="es-ES" sz="3200">
                <a:solidFill>
                  <a:srgbClr val="FFFFFF"/>
                </a:solidFill>
                <a:latin typeface="Tahoma" pitchFamily="34" charset="0"/>
              </a:rPr>
              <a:t>s</a:t>
            </a:r>
          </a:p>
          <a:p>
            <a:pPr eaLnBrk="1" hangingPunct="1"/>
            <a:endParaRPr lang="es-ES" altLang="es-ES" sz="32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altLang="es-ES" sz="3200">
                <a:solidFill>
                  <a:srgbClr val="FFFFFF"/>
                </a:solidFill>
                <a:latin typeface="Tahoma" pitchFamily="34" charset="0"/>
              </a:rPr>
              <a:t>y las</a:t>
            </a:r>
          </a:p>
          <a:p>
            <a:pPr eaLnBrk="1" hangingPunct="1"/>
            <a:endParaRPr lang="es-ES" altLang="es-ES" sz="32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altLang="es-ES" sz="3200">
                <a:solidFill>
                  <a:srgbClr val="FFFFFF"/>
                </a:solidFill>
                <a:latin typeface="Tahoma" pitchFamily="34" charset="0"/>
              </a:rPr>
              <a:t>Virtudes</a:t>
            </a:r>
          </a:p>
          <a:p>
            <a:pPr eaLnBrk="1" hangingPunct="1"/>
            <a:r>
              <a:rPr lang="es-ES" altLang="es-ES" sz="3200">
                <a:solidFill>
                  <a:srgbClr val="FFFFFF"/>
                </a:solidFill>
                <a:latin typeface="Tahoma" pitchFamily="34" charset="0"/>
              </a:rPr>
              <a:t>contrarias</a:t>
            </a:r>
          </a:p>
        </p:txBody>
      </p:sp>
      <p:pic>
        <p:nvPicPr>
          <p:cNvPr id="47107" name="Picture 2" descr="E:\1 Respaldo 23 sept 10\Imágenes para Evangelios\Pec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71643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49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70267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Siete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Pecados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Capitales</a:t>
            </a:r>
            <a:endParaRPr lang="eu-ES" sz="4800" b="1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1 –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Lujuria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vs.</a:t>
            </a:r>
          </a:p>
          <a:p>
            <a:pPr eaLnBrk="1" hangingPunct="1"/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Pureza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(EE 244-245)</a:t>
            </a:r>
          </a:p>
          <a:p>
            <a:pPr eaLnBrk="1" hangingPunct="1"/>
            <a:endParaRPr lang="eu-ES" sz="48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- Susana (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Dan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)</a:t>
            </a:r>
          </a:p>
          <a:p>
            <a:pPr eaLnBrk="1" hangingPunct="1"/>
            <a:endParaRPr lang="eu-ES" sz="48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¿Cómo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evitar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cada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pecado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mortal?</a:t>
            </a: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20" y="908720"/>
            <a:ext cx="437138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104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23528" y="1353083"/>
            <a:ext cx="2906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5400" dirty="0">
                <a:solidFill>
                  <a:schemeClr val="bg1"/>
                </a:solidFill>
                <a:latin typeface="Tahoma" pitchFamily="34" charset="0"/>
              </a:rPr>
              <a:t>La Adúltera</a:t>
            </a:r>
            <a:endParaRPr lang="eu-ES" altLang="es-ES" sz="54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6867" name="Picture 2" descr="E:\1 Respaldo 23 sept 10\Imágenes para Evangelios\1 Adúlt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0"/>
            <a:ext cx="580548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24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Dar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batalla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al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inicio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Poner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atención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otra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cosa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marL="685800" indent="-685800" eaLnBrk="1" hangingPunct="1">
              <a:buFontTx/>
              <a:buChar char="-"/>
            </a:pP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No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verme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con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mi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cómplice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Pedirle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Virgen…</a:t>
            </a:r>
            <a:endParaRPr lang="eu-ES" sz="44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991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03883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5000"/>
          </a:blip>
          <a:stretch>
            <a:fillRect/>
          </a:stretch>
        </p:blipFill>
        <p:spPr>
          <a:xfrm>
            <a:off x="4031432" y="-1"/>
            <a:ext cx="5112568" cy="6858001"/>
          </a:xfrm>
          <a:effectLst>
            <a:softEdge rad="127000"/>
          </a:effectLst>
        </p:spPr>
      </p:pic>
      <p:sp>
        <p:nvSpPr>
          <p:cNvPr id="5" name="4 Rectángulo"/>
          <p:cNvSpPr/>
          <p:nvPr/>
        </p:nvSpPr>
        <p:spPr>
          <a:xfrm>
            <a:off x="0" y="3410902"/>
            <a:ext cx="40679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ES" altLang="es-ES" sz="44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" altLang="es-ES" sz="5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s-ES" altLang="es-ES" sz="5800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En todo</a:t>
            </a:r>
          </a:p>
          <a:p>
            <a:pPr algn="ctr">
              <a:spcBef>
                <a:spcPct val="0"/>
              </a:spcBef>
            </a:pPr>
            <a:r>
              <a:rPr lang="es-ES" altLang="es-ES" sz="5800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amar </a:t>
            </a:r>
          </a:p>
          <a:p>
            <a:pPr algn="ctr">
              <a:spcBef>
                <a:spcPct val="0"/>
              </a:spcBef>
            </a:pPr>
            <a:r>
              <a:rPr lang="es-ES" altLang="es-ES" sz="5800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y servir</a:t>
            </a:r>
            <a:r>
              <a:rPr lang="es-ES" altLang="es-ES" sz="5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”</a:t>
            </a:r>
            <a:endParaRPr lang="es-VE" sz="58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260648"/>
            <a:ext cx="4067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nos pide Jesús, </a:t>
            </a:r>
          </a:p>
          <a:p>
            <a:pPr algn="ctr"/>
            <a:r>
              <a:rPr lang="es-VE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Virgen, </a:t>
            </a:r>
          </a:p>
          <a:p>
            <a:pPr algn="ctr"/>
            <a:r>
              <a:rPr lang="es-VE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Ignacio?</a:t>
            </a:r>
          </a:p>
        </p:txBody>
      </p:sp>
    </p:spTree>
    <p:extLst>
      <p:ext uri="{BB962C8B-B14F-4D97-AF65-F5344CB8AC3E}">
        <p14:creationId xmlns:p14="http://schemas.microsoft.com/office/powerpoint/2010/main" val="4269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10577" y="332656"/>
            <a:ext cx="8702675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2</a:t>
            </a:r>
            <a:r>
              <a:rPr lang="eu-ES" sz="4800" b="1" u="sng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– Gula vs.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Sobriedad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comida</a:t>
            </a:r>
            <a:endParaRPr lang="eu-ES" sz="4800" b="1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Lázaro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rico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 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Parábola)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Reglas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para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ordenarme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comer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” (EE 210-217)</a:t>
            </a: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9133" y="18864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3 –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Avaricia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vs.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generosidad</a:t>
            </a:r>
            <a:endParaRPr lang="eu-ES" sz="5400" b="1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Austeridad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marL="685800" indent="-685800" eaLnBrk="1" hangingPunct="1">
              <a:buFontTx/>
              <a:buChar char="-"/>
            </a:pP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(Dos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Banderas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895897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404664"/>
            <a:ext cx="8702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Parábola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viñadores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homicidas</a:t>
            </a:r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21" y="1340768"/>
            <a:ext cx="748883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91151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u-ES" sz="48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Bienaventuranzas</a:t>
            </a: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(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Mt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5, 1-12)</a:t>
            </a:r>
          </a:p>
          <a:p>
            <a:pPr eaLnBrk="1" hangingPunct="1"/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Las 4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Bienaventuranzas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y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4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Maldiciones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(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Lc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6C TO)</a:t>
            </a: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547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4 –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Pereza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vs.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Trabajo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¿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Cómo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combatir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pereza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 marL="685800" indent="-685800" eaLnBrk="1" hangingPunct="1">
              <a:buFontTx/>
              <a:buChar char="-"/>
            </a:pPr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¿Cómo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promover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la sana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actividad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 marL="685800" indent="-685800" eaLnBrk="1" hangingPunct="1">
              <a:buFontTx/>
              <a:buChar char="-"/>
            </a:pPr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Parábola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del “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Vete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trabajar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 “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Sí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”.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Pero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no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fué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188640"/>
            <a:ext cx="89154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5 – Ira vs.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Mansedumbre</a:t>
            </a:r>
            <a:endParaRPr lang="eu-ES" sz="5400" b="1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-La ira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hija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la soberbia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-¿Cómo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combatir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la ira</a:t>
            </a:r>
          </a:p>
          <a:p>
            <a:pPr eaLnBrk="1" hangingPunct="1"/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-(Dos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Banderas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)</a:t>
            </a:r>
          </a:p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Callarse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ante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insultos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marL="685800" indent="-685800" eaLnBrk="1" hangingPunct="1">
              <a:buFontTx/>
              <a:buChar char="-"/>
            </a:pP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Examen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particular</a:t>
            </a:r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(EE 24-31)</a:t>
            </a:r>
          </a:p>
          <a:p>
            <a:pPr marL="685800" indent="-685800" eaLnBrk="1" hangingPunct="1">
              <a:buFontTx/>
              <a:buChar char="-"/>
            </a:pP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Santiago y Juan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Samaria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00998" y="116632"/>
            <a:ext cx="8702675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>
                <a:solidFill>
                  <a:srgbClr val="FFFFFF"/>
                </a:solidFill>
                <a:latin typeface="Tahoma" pitchFamily="34" charset="0"/>
              </a:rPr>
              <a:t>6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–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Envidia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vs.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Aprecio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demás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marL="685800" indent="-685800" eaLnBrk="1" hangingPunct="1">
              <a:buFontTx/>
              <a:buChar char="-"/>
            </a:pP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¿Cómo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promover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Aprecio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demás?</a:t>
            </a:r>
            <a:endParaRPr lang="eu-ES" sz="4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-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Sonreir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demás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b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-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Hablar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bien de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ellos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c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- No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comentar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sus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defectos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d -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Tratarlos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como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amigos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-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Ser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comprensivos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877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599" y="260648"/>
            <a:ext cx="8702675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800" b="1" u="sng" dirty="0">
                <a:solidFill>
                  <a:srgbClr val="FFFFFF"/>
                </a:solidFill>
                <a:latin typeface="Tahoma" pitchFamily="34" charset="0"/>
              </a:rPr>
              <a:t>7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– Soberbia vs.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Humildad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Meditación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Banderas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Parábola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del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fariseo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publicano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¿Cómo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promover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Humildad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39877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197518" y="188640"/>
            <a:ext cx="8702675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85800" indent="-685800" eaLnBrk="1" hangingPunct="1">
              <a:buFontTx/>
              <a:buChar char="-"/>
            </a:pP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¿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Cuáles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son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pecados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más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comunes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Venezuela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orden de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importancia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 marL="685800" indent="-685800" eaLnBrk="1" hangingPunct="1">
              <a:buFontTx/>
              <a:buChar char="-"/>
            </a:pP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Quizá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: soberbia,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envidia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avaricia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ira,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lujuria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gula.</a:t>
            </a:r>
          </a:p>
          <a:p>
            <a:pPr marL="685800" indent="-685800" eaLnBrk="1" hangingPunct="1">
              <a:buFontTx/>
              <a:buChar char="-"/>
            </a:pPr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¿Cómo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corregir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estos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pecados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 marL="685800" indent="-685800" eaLnBrk="1" hangingPunct="1">
              <a:buFontTx/>
              <a:buChar char="-"/>
            </a:pP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Oración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examen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particular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general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9877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07029" y="116632"/>
            <a:ext cx="870267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000" u="sng" dirty="0" err="1" smtClean="0">
                <a:solidFill>
                  <a:srgbClr val="FFFFFF"/>
                </a:solidFill>
                <a:latin typeface="Tahoma" pitchFamily="34" charset="0"/>
              </a:rPr>
              <a:t>¿</a:t>
            </a:r>
            <a:r>
              <a:rPr lang="eu-ES" sz="4000" u="sng" dirty="0" err="1">
                <a:solidFill>
                  <a:srgbClr val="FFFFFF"/>
                </a:solidFill>
                <a:latin typeface="Tahoma" pitchFamily="34" charset="0"/>
              </a:rPr>
              <a:t>Cuáles</a:t>
            </a:r>
            <a:r>
              <a:rPr lang="eu-ES" sz="4000" u="sng" dirty="0">
                <a:solidFill>
                  <a:srgbClr val="FFFFFF"/>
                </a:solidFill>
                <a:latin typeface="Tahoma" pitchFamily="34" charset="0"/>
              </a:rPr>
              <a:t> son </a:t>
            </a:r>
            <a:r>
              <a:rPr lang="eu-ES" sz="4000" u="sng" dirty="0" err="1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4000" u="sng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u="sng" dirty="0" err="1">
                <a:solidFill>
                  <a:srgbClr val="FFFFFF"/>
                </a:solidFill>
                <a:latin typeface="Tahoma" pitchFamily="34" charset="0"/>
              </a:rPr>
              <a:t>virtudes</a:t>
            </a:r>
            <a:r>
              <a:rPr lang="eu-ES" sz="4000" u="sng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u="sng" dirty="0" err="1">
                <a:solidFill>
                  <a:srgbClr val="FFFFFF"/>
                </a:solidFill>
                <a:latin typeface="Tahoma" pitchFamily="34" charset="0"/>
              </a:rPr>
              <a:t>características</a:t>
            </a:r>
            <a:r>
              <a:rPr lang="eu-ES" sz="4000" u="sng" dirty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u="sng" dirty="0" err="1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000" u="sng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u="sng" dirty="0" err="1">
                <a:solidFill>
                  <a:srgbClr val="FFFFFF"/>
                </a:solidFill>
                <a:latin typeface="Tahoma" pitchFamily="34" charset="0"/>
              </a:rPr>
              <a:t>venezolanos</a:t>
            </a:r>
            <a:r>
              <a:rPr lang="eu-ES" sz="4000" u="sng" dirty="0"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 marL="571500" indent="-571500" eaLnBrk="1" hangingPunct="1">
              <a:buFontTx/>
              <a:buChar char="-"/>
            </a:pP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Quizá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generosidad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aprecio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demás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mansedumbre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humildad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pureza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trabajo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sobriedad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comida…</a:t>
            </a:r>
            <a:endParaRPr lang="eu-ES" sz="4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¿Quiénes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son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mis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modelos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  <a:endParaRPr lang="eu-ES" sz="4400" u="sng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877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00086-20140116-0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75" y="0"/>
            <a:ext cx="9232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Los 7 Pecados capitales</a:t>
            </a:r>
          </a:p>
          <a:p>
            <a:pPr eaLnBrk="1" hangingPunct="1">
              <a:buFontTx/>
              <a:buAutoNum type="alphaLcParenR"/>
            </a:pPr>
            <a:r>
              <a:rPr lang="es-ES" altLang="es-ES" sz="5400" b="1">
                <a:solidFill>
                  <a:srgbClr val="FFFFFF"/>
                </a:solidFill>
                <a:latin typeface="Tahoma" pitchFamily="34" charset="0"/>
              </a:rPr>
              <a:t>Gula, lujuria, pereza </a:t>
            </a:r>
            <a:r>
              <a:rPr lang="es-ES" altLang="es-ES" sz="4400">
                <a:solidFill>
                  <a:srgbClr val="FFFFFF"/>
                </a:solidFill>
                <a:latin typeface="Tahoma" pitchFamily="34" charset="0"/>
              </a:rPr>
              <a:t>vienen del </a:t>
            </a:r>
            <a:r>
              <a:rPr lang="es-ES" altLang="es-ES" sz="4400" b="1" u="sng">
                <a:solidFill>
                  <a:srgbClr val="FFFFFF"/>
                </a:solidFill>
                <a:latin typeface="Tahoma" pitchFamily="34" charset="0"/>
              </a:rPr>
              <a:t>placer</a:t>
            </a:r>
            <a:r>
              <a:rPr lang="es-ES" altLang="es-ES" sz="4400">
                <a:solidFill>
                  <a:srgbClr val="FFFFFF"/>
                </a:solidFill>
                <a:latin typeface="Tahoma" pitchFamily="34" charset="0"/>
              </a:rPr>
              <a:t> desordenad</a:t>
            </a:r>
          </a:p>
          <a:p>
            <a:pPr eaLnBrk="1" hangingPunct="1"/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b) </a:t>
            </a:r>
            <a:r>
              <a:rPr lang="es-ES" altLang="es-ES" sz="5400" b="1">
                <a:solidFill>
                  <a:srgbClr val="FFFFFF"/>
                </a:solidFill>
                <a:latin typeface="Tahoma" pitchFamily="34" charset="0"/>
              </a:rPr>
              <a:t>Ira, soberbia, envidia 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vienen de la </a:t>
            </a:r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agresión</a:t>
            </a: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c) Avaricia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 viene de los dos: placer y agresión.</a:t>
            </a:r>
            <a:endParaRPr lang="eu-ES" altLang="es-ES" sz="5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46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598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5400" b="1" u="sng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400" b="1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4579" name="Picture 2" descr="E:\1 Respaldo 23 sept 10\Imágenes para Evangelios\Dile NO al pe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72450" cy="623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49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7200" b="1" u="sng" dirty="0">
                <a:solidFill>
                  <a:schemeClr val="bg1"/>
                </a:solidFill>
                <a:latin typeface="Tahoma" pitchFamily="34" charset="0"/>
              </a:rPr>
              <a:t>7</a:t>
            </a:r>
            <a:r>
              <a:rPr lang="es-ES" sz="72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ES" sz="7200" b="1" u="sng" dirty="0">
                <a:solidFill>
                  <a:schemeClr val="bg1"/>
                </a:solidFill>
                <a:latin typeface="Tahoma" pitchFamily="34" charset="0"/>
              </a:rPr>
              <a:t>- Coloquio</a:t>
            </a:r>
            <a:r>
              <a:rPr lang="es-ES" sz="7200" dirty="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marL="914400" indent="-914400">
              <a:defRPr/>
            </a:pP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-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Señor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,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ayúdame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a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conocer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mis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malos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hábitos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buFontTx/>
              <a:buChar char="-"/>
              <a:defRPr/>
            </a:pP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Dime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,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¿en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qué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Mandamiento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falto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más?</a:t>
            </a:r>
            <a:endParaRPr lang="eu-E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D2DB9">
                    <a:lumMod val="50000"/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buFontTx/>
              <a:buChar char="-"/>
              <a:defRPr/>
            </a:pP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¿Cómo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es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mi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oración?</a:t>
            </a:r>
            <a:endParaRPr lang="eu-E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D2DB9">
                    <a:lumMod val="50000"/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buFontTx/>
              <a:buChar char="-"/>
              <a:defRPr/>
            </a:pP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¿Trato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con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cariño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y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alegría?</a:t>
            </a:r>
            <a:endParaRPr lang="eu-E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D2DB9">
                    <a:lumMod val="50000"/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16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116632"/>
            <a:ext cx="89154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¿Mis afecciones desordenadas?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Pecados de la Iglesia.</a:t>
            </a:r>
          </a:p>
          <a:p>
            <a:pPr eaLnBrk="1" hangingPunct="1"/>
            <a:endParaRPr lang="es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¿Qué he hecho por Cristo?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¿Qué hago por Cristo?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¿Qué debo hacer por Cristo?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Soy pecador, pero…</a:t>
            </a:r>
          </a:p>
        </p:txBody>
      </p:sp>
    </p:spTree>
    <p:extLst>
      <p:ext uri="{BB962C8B-B14F-4D97-AF65-F5344CB8AC3E}">
        <p14:creationId xmlns:p14="http://schemas.microsoft.com/office/powerpoint/2010/main" val="241384069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7200" dirty="0" smtClean="0">
                <a:solidFill>
                  <a:srgbClr val="FFFFFF"/>
                </a:solidFill>
                <a:latin typeface="Tahoma" pitchFamily="34" charset="0"/>
              </a:rPr>
              <a:t>Al </a:t>
            </a:r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Padre, al Hijo,</a:t>
            </a: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Al Espíritu Santo,</a:t>
            </a: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A la Virgen.</a:t>
            </a: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Converso con ellos.</a:t>
            </a: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Repito Peticiones. </a:t>
            </a:r>
            <a:endParaRPr lang="eu-ES" sz="72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u-ES" sz="72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70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José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Martínez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Toda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S.J.</a:t>
            </a:r>
          </a:p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  <a:hlinkClick r:id="rId2"/>
              </a:rPr>
              <a:t>martodaj@gmail.com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Iglesia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S. Francisco 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Silencio, </a:t>
            </a:r>
            <a:r>
              <a:rPr lang="eu-ES" sz="5400" smtClean="0">
                <a:solidFill>
                  <a:srgbClr val="FFFFFF"/>
                </a:solidFill>
                <a:latin typeface="Tahoma" pitchFamily="34" charset="0"/>
              </a:rPr>
              <a:t>Caracas).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6000" dirty="0" smtClean="0"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Amar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Servir</a:t>
            </a:r>
            <a:r>
              <a:rPr lang="eu-ES" sz="6000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99690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030" name="Text Box 1026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u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2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99641"/>
              </p:ext>
            </p:extLst>
          </p:nvPr>
        </p:nvGraphicFramePr>
        <p:xfrm>
          <a:off x="609600" y="260648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609600" y="260648"/>
                        <a:ext cx="7924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35496" y="1196752"/>
            <a:ext cx="478802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Sólo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90%     (o 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99%) 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sabe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ORAR bien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”.        </a:t>
            </a:r>
            <a:r>
              <a:rPr lang="eu-E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(S. Ignacio).</a:t>
            </a:r>
          </a:p>
          <a:p>
            <a:pPr algn="ctr" eaLnBrk="1" hangingPunct="1"/>
            <a:endParaRPr lang="eu-ES" sz="4000" b="1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Tres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Modos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Orar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son una etapa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previa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EE.EE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3" name="2 Imagen" descr="orand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054" y="908720"/>
            <a:ext cx="4432466" cy="56403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3 Rectángulo"/>
          <p:cNvSpPr/>
          <p:nvPr/>
        </p:nvSpPr>
        <p:spPr>
          <a:xfrm>
            <a:off x="1" y="1392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Tres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Modos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Orar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Introducción</a:t>
            </a:r>
            <a:endParaRPr lang="eu-ES" sz="3600" b="1" u="sng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107505" y="908720"/>
            <a:ext cx="511256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1 -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Conectarme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con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la </a:t>
            </a:r>
            <a:r>
              <a:rPr lang="eu-ES" sz="3200" b="1" u="sng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realidad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mí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mismo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algn="ctr" eaLnBrk="1" hangingPunct="1"/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¿Cómo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cumplo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Mandamientos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 algn="ctr" eaLnBrk="1" hangingPunct="1"/>
            <a:endParaRPr lang="eu-ES" sz="3200" b="1" dirty="0" smtClean="0">
              <a:ln w="3175"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2 -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Conocer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mis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u="sng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afecciones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u="sng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desordenadas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algn="ctr" eaLnBrk="1" hangingPunct="1"/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¿A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quién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pertenezco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?  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¿A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Jesús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o a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estas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afecciones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desordenadas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?</a:t>
            </a:r>
            <a:endParaRPr lang="eu-ES" sz="3200" b="1" dirty="0">
              <a:ln w="3175"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u-E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Objetivos</a:t>
            </a:r>
            <a:r>
              <a:rPr lang="eu-E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del 1er </a:t>
            </a:r>
            <a:r>
              <a:rPr lang="eu-E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Modo</a:t>
            </a:r>
            <a:r>
              <a:rPr lang="eu-E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Orar</a:t>
            </a:r>
            <a:endParaRPr lang="eu-ES" sz="4000" b="1" u="sng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" name="4 Imagen" descr="46440_397380437008255_2987627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39302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</p:txBody>
      </p:sp>
      <p:sp>
        <p:nvSpPr>
          <p:cNvPr id="2" name="Text Box 2050"/>
          <p:cNvSpPr txBox="1">
            <a:spLocks noChangeArrowheads="1"/>
          </p:cNvSpPr>
          <p:nvPr/>
        </p:nvSpPr>
        <p:spPr bwMode="auto">
          <a:xfrm>
            <a:off x="0" y="0"/>
            <a:ext cx="392392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3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1.</a:t>
            </a:r>
            <a:r>
              <a:rPr lang="es-ES" sz="3600" b="1" u="sng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Relajarse</a:t>
            </a:r>
          </a:p>
          <a:p>
            <a:pPr marL="914400" indent="-914400">
              <a:defRPr/>
            </a:pPr>
            <a:endParaRPr lang="es-ES" sz="4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Fijar la vista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en una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imagen.</a:t>
            </a:r>
          </a:p>
          <a:p>
            <a:pPr marL="914400" indent="-914400">
              <a:defRPr/>
            </a:pPr>
            <a:endParaRPr lang="es-ES" sz="40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Sentir los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latidos 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del 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corazón.</a:t>
            </a:r>
          </a:p>
        </p:txBody>
      </p:sp>
      <p:grpSp>
        <p:nvGrpSpPr>
          <p:cNvPr id="6150" name="10 Grupo"/>
          <p:cNvGrpSpPr>
            <a:grpSpLocks/>
          </p:cNvGrpSpPr>
          <p:nvPr/>
        </p:nvGrpSpPr>
        <p:grpSpPr bwMode="auto">
          <a:xfrm>
            <a:off x="4572000" y="692150"/>
            <a:ext cx="3892550" cy="5905500"/>
            <a:chOff x="4572000" y="692696"/>
            <a:chExt cx="3891774" cy="5904656"/>
          </a:xfrm>
        </p:grpSpPr>
        <p:pic>
          <p:nvPicPr>
            <p:cNvPr id="8194" name="6 Imagen" descr="Depositphotos_10605346_XS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692696"/>
              <a:ext cx="3891774" cy="5586113"/>
            </a:xfrm>
            <a:prstGeom prst="rect">
              <a:avLst/>
            </a:prstGeom>
            <a:ln w="88900" cap="sq" cmpd="thickThin">
              <a:solidFill>
                <a:srgbClr val="9966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5 Imagen" descr="218019_421922827864819_1772227215_n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367318" y="692697"/>
              <a:ext cx="2081470" cy="1872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7 Imagen" descr="CORAZNSEVILLISTALATIDO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1148" y="5272706"/>
              <a:ext cx="1406171" cy="13246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val="31540066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599" y="188640"/>
            <a:ext cx="870267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>
                <a:solidFill>
                  <a:srgbClr val="FFFFFF"/>
                </a:solidFill>
                <a:latin typeface="Tahoma" pitchFamily="34" charset="0"/>
              </a:rPr>
              <a:t>2 - </a:t>
            </a:r>
            <a:r>
              <a:rPr lang="eu-ES" sz="5400" b="1" u="sng" dirty="0" err="1">
                <a:solidFill>
                  <a:srgbClr val="FFFFFF"/>
                </a:solidFill>
                <a:latin typeface="Tahoma" pitchFamily="34" charset="0"/>
              </a:rPr>
              <a:t>Oración</a:t>
            </a:r>
            <a:r>
              <a:rPr lang="eu-ES" sz="5400" b="1" u="sng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Preparatoria</a:t>
            </a:r>
            <a:endParaRPr lang="eu-ES" sz="5400" b="1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54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63500" dir="9000000" algn="br" rotWithShape="0">
                  <a:prstClr val="black"/>
                </a:outerShdw>
              </a:effectLst>
              <a:latin typeface="Tahoma" pitchFamily="34" charset="0"/>
            </a:endParaRPr>
          </a:p>
          <a:p>
            <a:pPr eaLnBrk="1" hangingPunct="1"/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Me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pongo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delante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de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u="sng" dirty="0" smtClean="0">
                <a:solidFill>
                  <a:srgbClr val="FFFFFF"/>
                </a:solidFill>
                <a:latin typeface="Tahoma" pitchFamily="34" charset="0"/>
              </a:rPr>
              <a:t>Dios </a:t>
            </a:r>
            <a:r>
              <a:rPr lang="eu-ES" sz="4800" u="sng" dirty="0" err="1" smtClean="0">
                <a:solidFill>
                  <a:srgbClr val="FFFFFF"/>
                </a:solidFill>
                <a:latin typeface="Tahoma" pitchFamily="34" charset="0"/>
              </a:rPr>
              <a:t>Padre-Madre</a:t>
            </a:r>
            <a:r>
              <a:rPr lang="eu-ES" sz="4800" u="sng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Hago una </a:t>
            </a:r>
            <a:r>
              <a:rPr lang="eu-ES" sz="4800" u="sng" dirty="0" err="1" smtClean="0">
                <a:solidFill>
                  <a:srgbClr val="FFFFFF"/>
                </a:solidFill>
                <a:latin typeface="Tahoma" pitchFamily="34" charset="0"/>
              </a:rPr>
              <a:t>inclinación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2479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8864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 Oh Señor, creo firmemente que estás aquí presente y me estás mirando. Ayúdame a recogerme, porque yo nada puedo .</a:t>
            </a:r>
          </a:p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Profundamente te adoro y reverencio, </a:t>
            </a:r>
          </a:p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te pido perdón  por todas mis faltas y pecados.</a:t>
            </a:r>
          </a:p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Concédeme, que “todas mis intenciones, acciones y operaciones sean puramente ordenadas en servicios y alabanza de tu divina Majestad” </a:t>
            </a:r>
            <a:r>
              <a:rPr lang="es-VE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[EE 46]. </a:t>
            </a:r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ti acudo, oh Virgen Santísima y San Ignacio de Loyola, a </a:t>
            </a:r>
            <a:r>
              <a:rPr lang="es-VE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fin de que me alcancen la gracia de hacer esta oración bien y con fruto</a:t>
            </a:r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s-VE" sz="2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971600" y="3356992"/>
            <a:ext cx="7657068" cy="3528392"/>
            <a:chOff x="971600" y="3356992"/>
            <a:chExt cx="7657068" cy="3528392"/>
          </a:xfrm>
        </p:grpSpPr>
        <p:pic>
          <p:nvPicPr>
            <p:cNvPr id="4" name="3 Imagen" descr="x1pGg9EMswqL-_AEsQzZs-Bhg5j48cQhcy8vRYHPGjZP8WYXakeepPAXGnXKGbS2kI3ykJLGVmN1OOoh8Tj59xnjTH1odJ9ySAoUDZfv2nM3LMpLRNlWvWzi3Ox9LyU9vPMz4luKrBIu9eX3008A8CHj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3356992"/>
              <a:ext cx="4886824" cy="3501008"/>
            </a:xfrm>
            <a:prstGeom prst="rect">
              <a:avLst/>
            </a:prstGeom>
          </p:spPr>
        </p:pic>
        <p:pic>
          <p:nvPicPr>
            <p:cNvPr id="7" name="6 Imagen" descr="sanignacioLoyola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136" y="3356992"/>
              <a:ext cx="2832532" cy="352839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6924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pic>
        <p:nvPicPr>
          <p:cNvPr id="87042" name="Picture 2" descr="christ_pue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9"/>
            <a:ext cx="4824536" cy="4110578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4" name="3 CuadroTexto"/>
          <p:cNvSpPr txBox="1"/>
          <p:nvPr/>
        </p:nvSpPr>
        <p:spPr>
          <a:xfrm>
            <a:off x="35496" y="591672"/>
            <a:ext cx="3744416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3600" i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“¡</a:t>
            </a: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Mira! Yo estoy a la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puerta y llamo. Si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oyes mi voz y abres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la puerta, Yo entraré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y cenaremos juntos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 como amigos</a:t>
            </a:r>
            <a:r>
              <a:rPr lang="es-VE" sz="3600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.</a:t>
            </a:r>
          </a:p>
          <a:p>
            <a:pPr algn="ctr">
              <a:defRPr/>
            </a:pPr>
            <a:r>
              <a:rPr lang="es-VE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  </a:t>
            </a:r>
            <a:r>
              <a:rPr lang="es-VE" sz="3200" b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Angelina" pitchFamily="2" charset="0"/>
              </a:rPr>
              <a:t> Jesús </a:t>
            </a:r>
            <a:r>
              <a:rPr lang="es-VE" sz="3200" b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Angelina" pitchFamily="2" charset="0"/>
              </a:rPr>
              <a:t>“</a:t>
            </a:r>
            <a:endParaRPr lang="es-VE" sz="3200" b="1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Angelina" pitchFamily="2" charset="0"/>
            </a:endParaRPr>
          </a:p>
          <a:p>
            <a:pPr algn="ctr">
              <a:defRPr/>
            </a:pPr>
            <a:r>
              <a:rPr lang="es-VE" sz="1500" b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Tempus Sans ITC" pitchFamily="82" charset="0"/>
              </a:rPr>
              <a:t>(Apocalipsis 3:20)</a:t>
            </a:r>
            <a:endParaRPr lang="es-VE" sz="1500" b="1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0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ª Sem 22 Contempl Amor 24 marz 14 PPT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4ª Sem 22 Contempl Amor 24 marz 14 PPT</Template>
  <TotalTime>673</TotalTime>
  <Words>952</Words>
  <Application>Microsoft Office PowerPoint</Application>
  <PresentationFormat>Presentación en pantalla (4:3)</PresentationFormat>
  <Paragraphs>272</Paragraphs>
  <Slides>36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4ª Sem 22 Contempl Amor 24 marz 14 PPT</vt:lpstr>
      <vt:lpstr>2_PLANTILLA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36</cp:revision>
  <dcterms:created xsi:type="dcterms:W3CDTF">2014-03-15T01:25:47Z</dcterms:created>
  <dcterms:modified xsi:type="dcterms:W3CDTF">2014-08-26T02:38:06Z</dcterms:modified>
</cp:coreProperties>
</file>