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250" y="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A0FD8-8AF6-4FC0-B60B-633ADBE5CC83}" type="datetimeFigureOut">
              <a:rPr lang="es-VE" smtClean="0"/>
              <a:t>07-02-2014</a:t>
            </a:fld>
            <a:endParaRPr lang="es-V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V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ECD93-761A-4A82-8FA9-8672DA5A405E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494028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ECD93-761A-4A82-8FA9-8672DA5A405E}" type="slidenum">
              <a:rPr lang="es-VE" smtClean="0"/>
              <a:t>3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05574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542F-B69D-40EE-8335-7E8BAF61F849}" type="datetimeFigureOut">
              <a:rPr lang="es-VE" smtClean="0"/>
              <a:t>07-02-2014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30C0-B00A-4DA6-B042-044E66561882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179163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542F-B69D-40EE-8335-7E8BAF61F849}" type="datetimeFigureOut">
              <a:rPr lang="es-VE" smtClean="0"/>
              <a:t>07-02-2014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30C0-B00A-4DA6-B042-044E66561882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325766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542F-B69D-40EE-8335-7E8BAF61F849}" type="datetimeFigureOut">
              <a:rPr lang="es-VE" smtClean="0"/>
              <a:t>07-02-2014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30C0-B00A-4DA6-B042-044E66561882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51269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542F-B69D-40EE-8335-7E8BAF61F849}" type="datetimeFigureOut">
              <a:rPr lang="es-VE" smtClean="0"/>
              <a:t>07-02-2014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30C0-B00A-4DA6-B042-044E66561882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288688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542F-B69D-40EE-8335-7E8BAF61F849}" type="datetimeFigureOut">
              <a:rPr lang="es-VE" smtClean="0"/>
              <a:t>07-02-2014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30C0-B00A-4DA6-B042-044E66561882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032814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542F-B69D-40EE-8335-7E8BAF61F849}" type="datetimeFigureOut">
              <a:rPr lang="es-VE" smtClean="0"/>
              <a:t>07-02-2014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30C0-B00A-4DA6-B042-044E66561882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3477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542F-B69D-40EE-8335-7E8BAF61F849}" type="datetimeFigureOut">
              <a:rPr lang="es-VE" smtClean="0"/>
              <a:t>07-02-2014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30C0-B00A-4DA6-B042-044E66561882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318107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542F-B69D-40EE-8335-7E8BAF61F849}" type="datetimeFigureOut">
              <a:rPr lang="es-VE" smtClean="0"/>
              <a:t>07-02-2014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30C0-B00A-4DA6-B042-044E66561882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497392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542F-B69D-40EE-8335-7E8BAF61F849}" type="datetimeFigureOut">
              <a:rPr lang="es-VE" smtClean="0"/>
              <a:t>07-02-2014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30C0-B00A-4DA6-B042-044E66561882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87437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542F-B69D-40EE-8335-7E8BAF61F849}" type="datetimeFigureOut">
              <a:rPr lang="es-VE" smtClean="0"/>
              <a:t>07-02-2014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30C0-B00A-4DA6-B042-044E66561882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247073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542F-B69D-40EE-8335-7E8BAF61F849}" type="datetimeFigureOut">
              <a:rPr lang="es-VE" smtClean="0"/>
              <a:t>07-02-2014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30C0-B00A-4DA6-B042-044E66561882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895546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E542F-B69D-40EE-8335-7E8BAF61F849}" type="datetimeFigureOut">
              <a:rPr lang="es-VE" smtClean="0"/>
              <a:t>07-02-2014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330C0-B00A-4DA6-B042-044E66561882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560313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844824"/>
          </a:xfrm>
        </p:spPr>
        <p:txBody>
          <a:bodyPr>
            <a:normAutofit fontScale="90000"/>
          </a:bodyPr>
          <a:lstStyle/>
          <a:p>
            <a:r>
              <a:rPr lang="es-VE" b="1" dirty="0" smtClean="0"/>
              <a:t>EXAMEN  Y  CONFESIÓN GENERAL  CON  COMUNIÓN </a:t>
            </a:r>
            <a:r>
              <a:rPr lang="es-VE" sz="4000" dirty="0" smtClean="0"/>
              <a:t>(EE 43-44)</a:t>
            </a:r>
            <a:br>
              <a:rPr lang="es-VE" sz="4000" dirty="0" smtClean="0"/>
            </a:br>
            <a:r>
              <a:rPr lang="es-VE" sz="4000" dirty="0" smtClean="0"/>
              <a:t>[Primera Semana]</a:t>
            </a:r>
            <a:endParaRPr lang="es-VE" sz="4000" dirty="0"/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530" y="1916832"/>
            <a:ext cx="9174006" cy="4941168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424" y="5733256"/>
            <a:ext cx="4462463" cy="101123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718440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dirty="0" smtClean="0"/>
              <a:t>Segundo provecho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/>
          </a:bodyPr>
          <a:lstStyle/>
          <a:p>
            <a:r>
              <a:rPr lang="es-VE" sz="3600" dirty="0" smtClean="0"/>
              <a:t>Como en tales ejercicios espirituales se conocen los pecados y la malicia de ellos más profundamente que en el tiempo en que uno no se daba así a las cosas internas, por alcanzar ahora más conocimiento y dolor de ellos, tendrá mayor provecho y mérito que antes tuviera (EE 44).</a:t>
            </a:r>
            <a:endParaRPr lang="es-VE" sz="3600" dirty="0"/>
          </a:p>
        </p:txBody>
      </p:sp>
    </p:spTree>
    <p:extLst>
      <p:ext uri="{BB962C8B-B14F-4D97-AF65-F5344CB8AC3E}">
        <p14:creationId xmlns:p14="http://schemas.microsoft.com/office/powerpoint/2010/main" val="2131811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s-VE" dirty="0" smtClean="0"/>
              <a:t>Tercer provecho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8219256" cy="5328592"/>
          </a:xfrm>
        </p:spPr>
        <p:txBody>
          <a:bodyPr>
            <a:normAutofit lnSpcReduction="10000"/>
          </a:bodyPr>
          <a:lstStyle/>
          <a:p>
            <a:r>
              <a:rPr lang="es-VE" sz="3600" dirty="0" smtClean="0"/>
              <a:t>Que estando mejor confesado y dispuesto, se halla más preparado y en mejores condiciones para recibir el Santísimo Sacramento, cuya recepción no solamente ayuda para que no caiga en pecado, mas aun para conservarse en gracia y aumentarla. Dicha confesión general se hará mejor inmediatamente después de los ejercicios de la primera semana (EE 44).</a:t>
            </a:r>
            <a:endParaRPr lang="es-VE" sz="3600" dirty="0"/>
          </a:p>
        </p:txBody>
      </p:sp>
    </p:spTree>
    <p:extLst>
      <p:ext uri="{BB962C8B-B14F-4D97-AF65-F5344CB8AC3E}">
        <p14:creationId xmlns:p14="http://schemas.microsoft.com/office/powerpoint/2010/main" val="3342232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60648"/>
            <a:ext cx="8640960" cy="648072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VE" sz="2400" u="sng" dirty="0" smtClean="0"/>
              <a:t>Examen General.</a:t>
            </a:r>
            <a:r>
              <a:rPr lang="es-VE" sz="2400" dirty="0" smtClean="0"/>
              <a:t> Primera anotación: “</a:t>
            </a:r>
            <a:r>
              <a:rPr lang="es-VE" sz="2400" i="1" dirty="0" smtClean="0"/>
              <a:t>Por este nombre de Ejercicios Espirituales se entiende todo </a:t>
            </a:r>
            <a:r>
              <a:rPr lang="es-VE" sz="2400" i="1" dirty="0"/>
              <a:t>modo </a:t>
            </a:r>
            <a:r>
              <a:rPr lang="es-VE" sz="2400" i="1" dirty="0" smtClean="0"/>
              <a:t>de… </a:t>
            </a:r>
            <a:r>
              <a:rPr lang="es-VE" sz="2400" i="1" dirty="0"/>
              <a:t>preparar y disponer el ánima para quitar de sí todas las afecciones desordenadas y, después de quitadas</a:t>
            </a:r>
            <a:r>
              <a:rPr lang="es-VE" sz="2400" i="1" dirty="0" smtClean="0"/>
              <a:t>, </a:t>
            </a:r>
            <a:r>
              <a:rPr lang="es-VE" sz="2400" i="1" dirty="0"/>
              <a:t>buscar y hallar la voluntad divina en la disposición de su vida para la salud del </a:t>
            </a:r>
            <a:r>
              <a:rPr lang="es-VE" sz="2400" i="1" dirty="0" smtClean="0"/>
              <a:t>ánima</a:t>
            </a:r>
            <a:r>
              <a:rPr lang="es-VE" sz="2400" dirty="0" smtClean="0"/>
              <a:t>”.  (EE 1)</a:t>
            </a:r>
          </a:p>
          <a:p>
            <a:pPr marL="0" indent="0">
              <a:buNone/>
            </a:pPr>
            <a:endParaRPr lang="es-VE" sz="2400" dirty="0" smtClean="0"/>
          </a:p>
          <a:p>
            <a:pPr marL="0" lvl="0" indent="0">
              <a:buNone/>
            </a:pPr>
            <a:r>
              <a:rPr lang="es-VE" sz="1900" dirty="0">
                <a:solidFill>
                  <a:prstClr val="black"/>
                </a:solidFill>
              </a:rPr>
              <a:t> </a:t>
            </a:r>
            <a:r>
              <a:rPr lang="es-VE" sz="1900" dirty="0" smtClean="0">
                <a:solidFill>
                  <a:prstClr val="black"/>
                </a:solidFill>
              </a:rPr>
              <a:t>                                        L </a:t>
            </a:r>
            <a:r>
              <a:rPr lang="es-VE" sz="1900" dirty="0">
                <a:solidFill>
                  <a:prstClr val="black"/>
                </a:solidFill>
              </a:rPr>
              <a:t>A  V I D A  </a:t>
            </a:r>
            <a:r>
              <a:rPr lang="es-VE" sz="1900" dirty="0" smtClean="0">
                <a:solidFill>
                  <a:prstClr val="black"/>
                </a:solidFill>
              </a:rPr>
              <a:t>   C </a:t>
            </a:r>
            <a:r>
              <a:rPr lang="es-VE" sz="1900" dirty="0">
                <a:solidFill>
                  <a:prstClr val="black"/>
                </a:solidFill>
              </a:rPr>
              <a:t>O M O  </a:t>
            </a:r>
            <a:r>
              <a:rPr lang="es-VE" sz="1900" dirty="0" smtClean="0">
                <a:solidFill>
                  <a:prstClr val="black"/>
                </a:solidFill>
              </a:rPr>
              <a:t>   B </a:t>
            </a:r>
            <a:r>
              <a:rPr lang="es-VE" sz="1900" dirty="0">
                <a:solidFill>
                  <a:prstClr val="black"/>
                </a:solidFill>
              </a:rPr>
              <a:t>I O G R A F Í </a:t>
            </a:r>
            <a:r>
              <a:rPr lang="es-VE" sz="1900" dirty="0" smtClean="0">
                <a:solidFill>
                  <a:prstClr val="black"/>
                </a:solidFill>
              </a:rPr>
              <a:t>A (EE 43)</a:t>
            </a:r>
            <a:endParaRPr lang="es-VE" sz="19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s-VE" sz="19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s-VE" sz="1900" dirty="0">
                <a:solidFill>
                  <a:prstClr val="black"/>
                </a:solidFill>
              </a:rPr>
              <a:t>          ACTITUD  QUE                                                TIEMPO</a:t>
            </a:r>
          </a:p>
          <a:p>
            <a:pPr marL="0" lvl="0" indent="0">
              <a:buNone/>
            </a:pPr>
            <a:r>
              <a:rPr lang="es-VE" sz="1900" dirty="0">
                <a:solidFill>
                  <a:prstClr val="black"/>
                </a:solidFill>
              </a:rPr>
              <a:t>         RESPONSABILIZA</a:t>
            </a:r>
          </a:p>
          <a:p>
            <a:pPr marL="0" lvl="0" indent="0">
              <a:buNone/>
            </a:pPr>
            <a:r>
              <a:rPr lang="es-VE" sz="1900" dirty="0">
                <a:solidFill>
                  <a:prstClr val="black"/>
                </a:solidFill>
              </a:rPr>
              <a:t>                                                        Pasado                      Presente                       Futuro</a:t>
            </a:r>
          </a:p>
          <a:p>
            <a:pPr marL="0" lvl="0" indent="0">
              <a:buNone/>
            </a:pPr>
            <a:r>
              <a:rPr lang="es-VE" sz="1900" dirty="0">
                <a:solidFill>
                  <a:prstClr val="black"/>
                </a:solidFill>
              </a:rPr>
              <a:t>      Preparar y disponer        para quitar de sí         y después de        buscar y hallar la</a:t>
            </a:r>
          </a:p>
          <a:p>
            <a:pPr marL="0" lvl="0" indent="0">
              <a:buNone/>
            </a:pPr>
            <a:r>
              <a:rPr lang="es-VE" sz="1900" dirty="0">
                <a:solidFill>
                  <a:prstClr val="black"/>
                </a:solidFill>
              </a:rPr>
              <a:t>                el alma                  todas las afecciones        quitadas                  voluntad</a:t>
            </a:r>
          </a:p>
          <a:p>
            <a:pPr marL="0" lvl="0" indent="0">
              <a:buNone/>
            </a:pPr>
            <a:r>
              <a:rPr lang="es-VE" sz="1900" dirty="0">
                <a:solidFill>
                  <a:prstClr val="black"/>
                </a:solidFill>
              </a:rPr>
              <a:t>                                                   desordenadas                                                  divina</a:t>
            </a:r>
          </a:p>
          <a:p>
            <a:pPr marL="0" lvl="0" indent="0">
              <a:buNone/>
            </a:pPr>
            <a:endParaRPr lang="es-VE" sz="19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s-VE" sz="1900" dirty="0">
                <a:solidFill>
                  <a:prstClr val="black"/>
                </a:solidFill>
              </a:rPr>
              <a:t>         1 P. - Ante Dios:            3 P. - Demandar           4 P. - Pedir           5 P. - Proponer</a:t>
            </a:r>
          </a:p>
          <a:p>
            <a:pPr marL="0" lvl="0" indent="0">
              <a:buNone/>
            </a:pPr>
            <a:r>
              <a:rPr lang="es-VE" sz="1900" dirty="0">
                <a:solidFill>
                  <a:prstClr val="black"/>
                </a:solidFill>
              </a:rPr>
              <a:t>       dar gracias a Dios           cuenta al alma:           perdón a Dios         enmienda con su</a:t>
            </a:r>
          </a:p>
          <a:p>
            <a:pPr marL="0" lvl="0" indent="0">
              <a:buNone/>
            </a:pPr>
            <a:r>
              <a:rPr lang="es-VE" sz="1900" dirty="0">
                <a:solidFill>
                  <a:prstClr val="black"/>
                </a:solidFill>
              </a:rPr>
              <a:t>       por los beneficios         - de pensamiento         por las faltas                   gracia</a:t>
            </a:r>
          </a:p>
          <a:p>
            <a:pPr marL="0" lvl="0" indent="0">
              <a:buNone/>
            </a:pPr>
            <a:r>
              <a:rPr lang="es-VE" sz="1900" dirty="0">
                <a:solidFill>
                  <a:prstClr val="black"/>
                </a:solidFill>
              </a:rPr>
              <a:t>       recibidos.                       - de palabra</a:t>
            </a:r>
          </a:p>
          <a:p>
            <a:pPr marL="0" lvl="0" indent="0">
              <a:buNone/>
            </a:pPr>
            <a:r>
              <a:rPr lang="es-VE" sz="1900" dirty="0">
                <a:solidFill>
                  <a:prstClr val="black"/>
                </a:solidFill>
              </a:rPr>
              <a:t>                                                - de obra</a:t>
            </a:r>
          </a:p>
          <a:p>
            <a:pPr marL="0" lvl="0" indent="0">
              <a:buNone/>
            </a:pPr>
            <a:r>
              <a:rPr lang="es-VE" sz="1900" dirty="0">
                <a:solidFill>
                  <a:prstClr val="black"/>
                </a:solidFill>
              </a:rPr>
              <a:t>  2 P. - Ante mí mismo:</a:t>
            </a:r>
          </a:p>
          <a:p>
            <a:pPr marL="0" lvl="0" indent="0">
              <a:buNone/>
            </a:pPr>
            <a:r>
              <a:rPr lang="es-VE" sz="1900" dirty="0">
                <a:solidFill>
                  <a:prstClr val="black"/>
                </a:solidFill>
              </a:rPr>
              <a:t>        pedir gracia para</a:t>
            </a:r>
          </a:p>
          <a:p>
            <a:pPr marL="0" lvl="0" indent="0">
              <a:buNone/>
            </a:pPr>
            <a:r>
              <a:rPr lang="es-VE" sz="1900" dirty="0">
                <a:solidFill>
                  <a:prstClr val="black"/>
                </a:solidFill>
              </a:rPr>
              <a:t>        conocer los pecados  </a:t>
            </a:r>
          </a:p>
          <a:p>
            <a:pPr marL="0" lvl="0" indent="0">
              <a:buNone/>
            </a:pPr>
            <a:r>
              <a:rPr lang="es-VE" sz="1900" dirty="0">
                <a:solidFill>
                  <a:prstClr val="black"/>
                </a:solidFill>
              </a:rPr>
              <a:t>        y lanzarlos.</a:t>
            </a:r>
            <a:endParaRPr lang="es-VE" sz="2400" dirty="0" smtClean="0"/>
          </a:p>
        </p:txBody>
      </p:sp>
    </p:spTree>
    <p:extLst>
      <p:ext uri="{BB962C8B-B14F-4D97-AF65-F5344CB8AC3E}">
        <p14:creationId xmlns:p14="http://schemas.microsoft.com/office/powerpoint/2010/main" val="4258623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-2588"/>
            <a:ext cx="8229600" cy="1143000"/>
          </a:xfrm>
        </p:spPr>
        <p:txBody>
          <a:bodyPr/>
          <a:lstStyle/>
          <a:p>
            <a:r>
              <a:rPr lang="es-VE" dirty="0" smtClean="0"/>
              <a:t>Primer punto:</a:t>
            </a:r>
            <a:endParaRPr lang="es-VE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79512" y="1052736"/>
            <a:ext cx="4040188" cy="3951288"/>
          </a:xfrm>
        </p:spPr>
        <p:txBody>
          <a:bodyPr>
            <a:normAutofit lnSpcReduction="10000"/>
          </a:bodyPr>
          <a:lstStyle/>
          <a:p>
            <a:r>
              <a:rPr lang="es-VE" sz="3200" dirty="0" smtClean="0"/>
              <a:t>Dar gracias a Dios nuestro Señor por los beneficios recibidos  (EE. 43)</a:t>
            </a:r>
          </a:p>
          <a:p>
            <a:pPr>
              <a:buFontTx/>
              <a:buChar char="-"/>
            </a:pPr>
            <a:r>
              <a:rPr lang="es-VE" sz="3200" dirty="0" smtClean="0"/>
              <a:t>Nos ´prepara y dispone´ para acceder a nuestra verdad</a:t>
            </a:r>
          </a:p>
          <a:p>
            <a:pPr marL="0" indent="0">
              <a:buNone/>
            </a:pPr>
            <a:endParaRPr lang="es-VE" sz="2600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1560" y="5373216"/>
            <a:ext cx="8219256" cy="978123"/>
          </a:xfrm>
        </p:spPr>
        <p:txBody>
          <a:bodyPr>
            <a:normAutofit/>
          </a:bodyPr>
          <a:lstStyle/>
          <a:p>
            <a:r>
              <a:rPr lang="es-VE" sz="2800" b="0" i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(Lc</a:t>
            </a:r>
            <a:r>
              <a:rPr lang="es-VE" sz="2800" b="0" i="1" dirty="0">
                <a:latin typeface="Angsana New" panose="02020603050405020304" pitchFamily="18" charset="-34"/>
                <a:cs typeface="Angsana New" panose="02020603050405020304" pitchFamily="18" charset="-34"/>
              </a:rPr>
              <a:t>. 10, </a:t>
            </a:r>
            <a:r>
              <a:rPr lang="es-VE" sz="2800" b="0" i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17-22)  “Te </a:t>
            </a:r>
            <a:r>
              <a:rPr lang="es-VE" sz="2800" b="0" i="1" dirty="0">
                <a:latin typeface="Angsana New" panose="02020603050405020304" pitchFamily="18" charset="-34"/>
                <a:cs typeface="Angsana New" panose="02020603050405020304" pitchFamily="18" charset="-34"/>
              </a:rPr>
              <a:t>alabo Padre, Señor del cielo y de la tierra, porque has ocultado estas cosas a sabios y prudentes y se las has revelado a </a:t>
            </a:r>
            <a:r>
              <a:rPr lang="es-VE" sz="2800" b="0" i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pequeños”</a:t>
            </a:r>
            <a:endParaRPr lang="es-VE" sz="2800" b="0" i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es-VE" dirty="0"/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474" y="1196752"/>
            <a:ext cx="4950900" cy="3294599"/>
          </a:xfrm>
        </p:spPr>
      </p:pic>
    </p:spTree>
    <p:extLst>
      <p:ext uri="{BB962C8B-B14F-4D97-AF65-F5344CB8AC3E}">
        <p14:creationId xmlns:p14="http://schemas.microsoft.com/office/powerpoint/2010/main" val="1467003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es-VE" dirty="0" smtClean="0"/>
              <a:t>Segundo punto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>
          <a:xfrm>
            <a:off x="395536" y="1268760"/>
            <a:ext cx="4320480" cy="3951288"/>
          </a:xfrm>
        </p:spPr>
        <p:txBody>
          <a:bodyPr>
            <a:normAutofit lnSpcReduction="10000"/>
          </a:bodyPr>
          <a:lstStyle/>
          <a:p>
            <a:r>
              <a:rPr lang="es-VE" sz="3200" dirty="0" smtClean="0"/>
              <a:t>Pedir gracia para conocer los pecados y rechazarlos.</a:t>
            </a:r>
            <a:endParaRPr lang="es-VE" sz="3200" dirty="0"/>
          </a:p>
          <a:p>
            <a:r>
              <a:rPr lang="es-VE" sz="3200" dirty="0" smtClean="0"/>
              <a:t>Prepara y dispone    nuestro yo para el reconocimiento y confesión de nuestra debilidad (EE 43).</a:t>
            </a:r>
            <a:endParaRPr lang="es-VE" sz="3200" dirty="0"/>
          </a:p>
          <a:p>
            <a:endParaRPr lang="es-VE" sz="3200" dirty="0" smtClean="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3"/>
          </p:nvPr>
        </p:nvSpPr>
        <p:spPr>
          <a:xfrm>
            <a:off x="827584" y="5445224"/>
            <a:ext cx="8075240" cy="504056"/>
          </a:xfrm>
        </p:spPr>
        <p:txBody>
          <a:bodyPr>
            <a:noAutofit/>
          </a:bodyPr>
          <a:lstStyle/>
          <a:p>
            <a:r>
              <a:rPr lang="es-VE" sz="3600" b="0" i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(Jn. 21,17) “Señor, tú lo sabes todo; tú sabes que te quiero” </a:t>
            </a:r>
            <a:endParaRPr lang="es-VE" sz="3600" b="0" i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979" y="1196752"/>
            <a:ext cx="3943021" cy="3951288"/>
          </a:xfrm>
        </p:spPr>
      </p:pic>
    </p:spTree>
    <p:extLst>
      <p:ext uri="{BB962C8B-B14F-4D97-AF65-F5344CB8AC3E}">
        <p14:creationId xmlns:p14="http://schemas.microsoft.com/office/powerpoint/2010/main" val="4062983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-99392"/>
            <a:ext cx="8229600" cy="1143000"/>
          </a:xfrm>
        </p:spPr>
        <p:txBody>
          <a:bodyPr/>
          <a:lstStyle/>
          <a:p>
            <a:r>
              <a:rPr lang="es-VE" dirty="0" smtClean="0"/>
              <a:t>Tercer punto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>
          <a:xfrm>
            <a:off x="-1437" y="836712"/>
            <a:ext cx="4040188" cy="4752528"/>
          </a:xfrm>
        </p:spPr>
        <p:txBody>
          <a:bodyPr>
            <a:noAutofit/>
          </a:bodyPr>
          <a:lstStyle/>
          <a:p>
            <a:r>
              <a:rPr lang="es-VE" sz="2600" dirty="0" smtClean="0"/>
              <a:t>Pedir cuenta al alma desde la hora de levantarse hasta el examen presente, de hora en hora o de tiempo en tiempo; y primero del pensamiento, después de la palabra, y después de la obra, siguiendo el mismo orden que se dijo en el examen particular (EE 43).</a:t>
            </a:r>
            <a:endParaRPr lang="es-VE" sz="2600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3"/>
          </p:nvPr>
        </p:nvSpPr>
        <p:spPr>
          <a:xfrm>
            <a:off x="539552" y="5445224"/>
            <a:ext cx="8352928" cy="999802"/>
          </a:xfrm>
        </p:spPr>
        <p:txBody>
          <a:bodyPr>
            <a:noAutofit/>
          </a:bodyPr>
          <a:lstStyle/>
          <a:p>
            <a:r>
              <a:rPr lang="es-VE" b="0" dirty="0" smtClean="0"/>
              <a:t>-Acordarse de aquel pecado que se quiere corregir y enmendar. Quitar de sí todas las afecciones desordenadas.</a:t>
            </a:r>
            <a:endParaRPr lang="es-VE" b="0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083" y="1196752"/>
            <a:ext cx="4343258" cy="3312368"/>
          </a:xfrm>
        </p:spPr>
      </p:pic>
    </p:spTree>
    <p:extLst>
      <p:ext uri="{BB962C8B-B14F-4D97-AF65-F5344CB8AC3E}">
        <p14:creationId xmlns:p14="http://schemas.microsoft.com/office/powerpoint/2010/main" val="4183274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es-VE" dirty="0" smtClean="0"/>
              <a:t>Cuarto punto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>
          <a:xfrm>
            <a:off x="0" y="1196752"/>
            <a:ext cx="4040188" cy="3951288"/>
          </a:xfrm>
        </p:spPr>
        <p:txBody>
          <a:bodyPr>
            <a:normAutofit/>
          </a:bodyPr>
          <a:lstStyle/>
          <a:p>
            <a:r>
              <a:rPr lang="es-VE" sz="4800" dirty="0" smtClean="0"/>
              <a:t>Pedir perdón a Dios nuestro Señor de las faltas (EE 43).</a:t>
            </a:r>
            <a:endParaRPr lang="es-VE" sz="4800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3"/>
          </p:nvPr>
        </p:nvSpPr>
        <p:spPr>
          <a:xfrm>
            <a:off x="431032" y="5517232"/>
            <a:ext cx="8712968" cy="639762"/>
          </a:xfrm>
        </p:spPr>
        <p:txBody>
          <a:bodyPr>
            <a:noAutofit/>
          </a:bodyPr>
          <a:lstStyle/>
          <a:p>
            <a:r>
              <a:rPr lang="es-VE" sz="3600" b="0" dirty="0" smtClean="0"/>
              <a:t>-Romper con lo negativo sin culpabilidad y después de quitadas cambiar.</a:t>
            </a:r>
            <a:endParaRPr lang="es-VE" sz="3600" b="0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2815" y="1340768"/>
            <a:ext cx="4761185" cy="3168352"/>
          </a:xfrm>
        </p:spPr>
      </p:pic>
    </p:spTree>
    <p:extLst>
      <p:ext uri="{BB962C8B-B14F-4D97-AF65-F5344CB8AC3E}">
        <p14:creationId xmlns:p14="http://schemas.microsoft.com/office/powerpoint/2010/main" val="2128748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6202"/>
            <a:ext cx="8229600" cy="1143000"/>
          </a:xfrm>
        </p:spPr>
        <p:txBody>
          <a:bodyPr/>
          <a:lstStyle/>
          <a:p>
            <a:r>
              <a:rPr lang="es-VE" dirty="0" smtClean="0"/>
              <a:t>Quinto punto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>
          <a:xfrm>
            <a:off x="107504" y="980728"/>
            <a:ext cx="4040188" cy="3951288"/>
          </a:xfrm>
        </p:spPr>
        <p:txBody>
          <a:bodyPr>
            <a:normAutofit fontScale="92500" lnSpcReduction="10000"/>
          </a:bodyPr>
          <a:lstStyle/>
          <a:p>
            <a:r>
              <a:rPr lang="es-VE" sz="4800" dirty="0" smtClean="0"/>
              <a:t>Proponer enmienda con su gracia. Decir un Padrenuestro (EE. 43).</a:t>
            </a:r>
            <a:endParaRPr lang="es-VE" sz="4800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3"/>
          </p:nvPr>
        </p:nvSpPr>
        <p:spPr>
          <a:xfrm>
            <a:off x="827584" y="5661248"/>
            <a:ext cx="7488832" cy="639762"/>
          </a:xfrm>
        </p:spPr>
        <p:txBody>
          <a:bodyPr>
            <a:noAutofit/>
          </a:bodyPr>
          <a:lstStyle/>
          <a:p>
            <a:r>
              <a:rPr lang="es-VE" sz="3600" b="0" dirty="0" smtClean="0"/>
              <a:t>-Apertura a la recuperación. </a:t>
            </a:r>
          </a:p>
          <a:p>
            <a:r>
              <a:rPr lang="es-VE" sz="3600" b="0" dirty="0" smtClean="0"/>
              <a:t>Buscar  y hallar la voluntad divina.</a:t>
            </a:r>
            <a:endParaRPr lang="es-VE" sz="3600" b="0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442" y="1196751"/>
            <a:ext cx="4817559" cy="3600401"/>
          </a:xfrm>
        </p:spPr>
      </p:pic>
    </p:spTree>
    <p:extLst>
      <p:ext uri="{BB962C8B-B14F-4D97-AF65-F5344CB8AC3E}">
        <p14:creationId xmlns:p14="http://schemas.microsoft.com/office/powerpoint/2010/main" val="602721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VE" b="1" dirty="0" smtClean="0"/>
              <a:t>CONFESIÓN GENERAL </a:t>
            </a:r>
            <a:br>
              <a:rPr lang="es-VE" b="1" dirty="0" smtClean="0"/>
            </a:br>
            <a:r>
              <a:rPr lang="es-VE" b="1" dirty="0" smtClean="0"/>
              <a:t>CON LA COMUNIÓN </a:t>
            </a:r>
            <a:r>
              <a:rPr lang="es-VE" sz="4000" dirty="0" smtClean="0"/>
              <a:t>(EE 44)</a:t>
            </a:r>
            <a:endParaRPr lang="es-VE" sz="4000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7504" y="1556792"/>
            <a:ext cx="4040188" cy="3672408"/>
          </a:xfrm>
        </p:spPr>
        <p:txBody>
          <a:bodyPr>
            <a:normAutofit/>
          </a:bodyPr>
          <a:lstStyle/>
          <a:p>
            <a:r>
              <a:rPr lang="es-VE" sz="2800" dirty="0" smtClean="0"/>
              <a:t>En la confesión general, para quien voluntariamente la quisiere hacer, entre otros muchos se hallarán </a:t>
            </a:r>
            <a:r>
              <a:rPr lang="es-VE" sz="2800" b="1" i="1" dirty="0" smtClean="0"/>
              <a:t>tres provechos</a:t>
            </a:r>
            <a:r>
              <a:rPr lang="es-VE" sz="2800" dirty="0" smtClean="0"/>
              <a:t> en hacerla durante los ejercicios:</a:t>
            </a:r>
            <a:endParaRPr lang="es-VE" sz="3200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1560" y="5517232"/>
            <a:ext cx="8352928" cy="927794"/>
          </a:xfrm>
        </p:spPr>
        <p:txBody>
          <a:bodyPr>
            <a:noAutofit/>
          </a:bodyPr>
          <a:lstStyle/>
          <a:p>
            <a:r>
              <a:rPr lang="es-VE" sz="2000" b="0" dirty="0" smtClean="0"/>
              <a:t>(Jn. 1. 8-9) “</a:t>
            </a:r>
            <a:r>
              <a:rPr lang="es-VE" sz="2000" b="0" i="1" dirty="0" smtClean="0"/>
              <a:t>Si decimos que no hemos pecado, nos engañamos y no somos sinceros. Si confesamos nuestros pecados, Él es fiel y justo para perdonarnos los pecados y limpiarnos de todo delito</a:t>
            </a:r>
            <a:r>
              <a:rPr lang="es-VE" sz="2000" b="0" dirty="0" smtClean="0"/>
              <a:t>”.</a:t>
            </a:r>
            <a:endParaRPr lang="es-VE" sz="2000" b="0" dirty="0"/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7579" y="1916832"/>
            <a:ext cx="5046421" cy="2952328"/>
          </a:xfrm>
        </p:spPr>
      </p:pic>
    </p:spTree>
    <p:extLst>
      <p:ext uri="{BB962C8B-B14F-4D97-AF65-F5344CB8AC3E}">
        <p14:creationId xmlns:p14="http://schemas.microsoft.com/office/powerpoint/2010/main" val="33415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Primer provecho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787208" cy="4525963"/>
          </a:xfrm>
        </p:spPr>
        <p:txBody>
          <a:bodyPr>
            <a:normAutofit/>
          </a:bodyPr>
          <a:lstStyle/>
          <a:p>
            <a:r>
              <a:rPr lang="es-VE" sz="4000" dirty="0" smtClean="0"/>
              <a:t>Aunque quien se confiesa cada año no está obligado a hacer confesión general, haciéndola tiene mayor provecho y mérito, por el mayor dolor actual de todos los pecados y faltas deliberadas de toda su vida (EE 44).</a:t>
            </a:r>
            <a:endParaRPr lang="es-VE" sz="4000" dirty="0"/>
          </a:p>
        </p:txBody>
      </p:sp>
    </p:spTree>
    <p:extLst>
      <p:ext uri="{BB962C8B-B14F-4D97-AF65-F5344CB8AC3E}">
        <p14:creationId xmlns:p14="http://schemas.microsoft.com/office/powerpoint/2010/main" val="10784041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689</Words>
  <Application>Microsoft Office PowerPoint</Application>
  <PresentationFormat>On-screen Show (4:3)</PresentationFormat>
  <Paragraphs>49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Tema de Office</vt:lpstr>
      <vt:lpstr>EXAMEN  Y  CONFESIÓN GENERAL  CON  COMUNIÓN (EE 43-44) [Primera Semana]</vt:lpstr>
      <vt:lpstr>PowerPoint Presentation</vt:lpstr>
      <vt:lpstr>Primer punto:</vt:lpstr>
      <vt:lpstr>Segundo punto</vt:lpstr>
      <vt:lpstr>Tercer punto</vt:lpstr>
      <vt:lpstr>Cuarto punto</vt:lpstr>
      <vt:lpstr>Quinto punto</vt:lpstr>
      <vt:lpstr>CONFESIÓN GENERAL  CON LA COMUNIÓN (EE 44)</vt:lpstr>
      <vt:lpstr>Primer provecho</vt:lpstr>
      <vt:lpstr>Segundo provecho</vt:lpstr>
      <vt:lpstr>Tercer provecho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MODO DE HACER EL EXAMEN GENERAL</dc:title>
  <dc:creator>ARINDA BORROME</dc:creator>
  <cp:lastModifiedBy>Rene M Smith</cp:lastModifiedBy>
  <cp:revision>32</cp:revision>
  <dcterms:created xsi:type="dcterms:W3CDTF">2014-01-29T21:33:34Z</dcterms:created>
  <dcterms:modified xsi:type="dcterms:W3CDTF">2014-02-07T21:28:32Z</dcterms:modified>
</cp:coreProperties>
</file>